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439" r:id="rId2"/>
    <p:sldId id="440" r:id="rId3"/>
    <p:sldId id="441" r:id="rId4"/>
    <p:sldId id="442" r:id="rId5"/>
    <p:sldId id="443" r:id="rId6"/>
    <p:sldId id="444" r:id="rId7"/>
    <p:sldId id="280" r:id="rId8"/>
    <p:sldId id="257" r:id="rId9"/>
    <p:sldId id="261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90" r:id="rId18"/>
    <p:sldId id="289" r:id="rId19"/>
    <p:sldId id="293" r:id="rId20"/>
    <p:sldId id="292" r:id="rId21"/>
    <p:sldId id="345" r:id="rId22"/>
    <p:sldId id="313" r:id="rId23"/>
    <p:sldId id="309" r:id="rId24"/>
    <p:sldId id="412" r:id="rId25"/>
    <p:sldId id="265" r:id="rId26"/>
    <p:sldId id="310" r:id="rId27"/>
    <p:sldId id="312" r:id="rId28"/>
    <p:sldId id="413" r:id="rId29"/>
    <p:sldId id="414" r:id="rId30"/>
    <p:sldId id="415" r:id="rId31"/>
    <p:sldId id="416" r:id="rId32"/>
    <p:sldId id="417" r:id="rId33"/>
    <p:sldId id="418" r:id="rId34"/>
    <p:sldId id="308" r:id="rId35"/>
    <p:sldId id="419" r:id="rId36"/>
    <p:sldId id="311" r:id="rId37"/>
    <p:sldId id="420" r:id="rId38"/>
    <p:sldId id="314" r:id="rId39"/>
    <p:sldId id="306" r:id="rId40"/>
    <p:sldId id="421" r:id="rId41"/>
    <p:sldId id="304" r:id="rId42"/>
    <p:sldId id="422" r:id="rId43"/>
    <p:sldId id="423" r:id="rId44"/>
    <p:sldId id="424" r:id="rId45"/>
    <p:sldId id="303" r:id="rId46"/>
    <p:sldId id="425" r:id="rId47"/>
    <p:sldId id="305" r:id="rId48"/>
    <p:sldId id="307" r:id="rId49"/>
    <p:sldId id="426" r:id="rId50"/>
    <p:sldId id="315" r:id="rId51"/>
    <p:sldId id="298" r:id="rId52"/>
    <p:sldId id="427" r:id="rId53"/>
    <p:sldId id="297" r:id="rId54"/>
    <p:sldId id="428" r:id="rId55"/>
    <p:sldId id="429" r:id="rId56"/>
    <p:sldId id="430" r:id="rId57"/>
    <p:sldId id="302" r:id="rId58"/>
    <p:sldId id="431" r:id="rId59"/>
    <p:sldId id="301" r:id="rId60"/>
    <p:sldId id="432" r:id="rId61"/>
    <p:sldId id="300" r:id="rId62"/>
    <p:sldId id="433" r:id="rId63"/>
    <p:sldId id="434" r:id="rId64"/>
    <p:sldId id="299" r:id="rId65"/>
    <p:sldId id="435" r:id="rId66"/>
    <p:sldId id="436" r:id="rId67"/>
    <p:sldId id="437" r:id="rId68"/>
    <p:sldId id="438" r:id="rId69"/>
    <p:sldId id="295" r:id="rId70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4D4D4D"/>
    <a:srgbClr val="F8F8F8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5165" autoAdjust="0"/>
  </p:normalViewPr>
  <p:slideViewPr>
    <p:cSldViewPr>
      <p:cViewPr varScale="1">
        <p:scale>
          <a:sx n="108" d="100"/>
          <a:sy n="108" d="100"/>
        </p:scale>
        <p:origin x="1446" y="10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038C-3BE3-4B99-BDA1-B4AB54D35564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BE4F5-A9D4-4B1A-9F86-40FAA710A1A3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05572-D386-465B-A244-3BD4E194A25F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E007D-E079-4A59-B430-7C36D9E12AF8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687E-29D7-4B69-99A5-EB96F12EBE65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734" y="6636451"/>
            <a:ext cx="163552" cy="100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F53B-89D4-4628-BF95-C2EC41C42B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  <p:pic>
        <p:nvPicPr>
          <p:cNvPr id="6" name="그림 5" descr="전자기기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BEE64C90-5DA8-43BB-9C6F-1EE7C2E4E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F53B-89D4-4628-BF95-C2EC41C42B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</a:t>
            </a:fld>
            <a:endParaRPr lang="en-US" altLang="ko-KR" spc="12" dirty="0"/>
          </a:p>
        </p:txBody>
      </p:sp>
      <p:pic>
        <p:nvPicPr>
          <p:cNvPr id="3" name="그림 2" descr="스크린샷, 잔디, 컴퓨터이(가) 표시된 사진&#10;&#10;자동 생성된 설명">
            <a:extLst>
              <a:ext uri="{FF2B5EF4-FFF2-40B4-BE49-F238E27FC236}">
                <a16:creationId xmlns:a16="http://schemas.microsoft.com/office/drawing/2014/main" id="{DC6A821E-5A44-4EA2-9C01-C9C97C6F0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8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77091-9E42-44CF-A15A-EE366607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22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747EE-C7D9-44EC-8D79-EDBACEFF3CA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C7AA0-A242-4642-AF5D-C2033E45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23</a:t>
            </a:fld>
            <a:endParaRPr lang="en-US" altLang="ko-KR" spc="12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168D84-1D37-4EAA-9203-9664742FC53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등록한 공정조건에 대하여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값을 등록한 후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작업자를 할당하고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금형을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장착합니다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E6A0D-E334-4D1C-8673-75625A66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24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70A0B7-4CFC-423C-97B8-209FE335E0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432571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1514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항목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우측의 표에 현재 작업장의 공정조건의 측정값이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입력하고 클릭할 시 현재 작업장의 공정조건에 측정값을 입력할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값을 선택하고 해당 버튼을 누를 시 선택된 측정값이 삭제된다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15E6F72-8C48-4CE8-99C1-BAD393AF4073}"/>
              </a:ext>
            </a:extLst>
          </p:cNvPr>
          <p:cNvSpPr/>
          <p:nvPr/>
        </p:nvSpPr>
        <p:spPr>
          <a:xfrm>
            <a:off x="5710502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6F8557E-CEFE-48F4-853E-160338DE0D43}"/>
              </a:ext>
            </a:extLst>
          </p:cNvPr>
          <p:cNvSpPr/>
          <p:nvPr/>
        </p:nvSpPr>
        <p:spPr>
          <a:xfrm>
            <a:off x="921447" y="19852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3594D9-8867-437D-A097-D304F3844D89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91A646C8-D3BF-4520-9F5F-A0F3F4F9103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5E2DBC8-6099-41B3-A078-3B33E3DC7D7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0EA0A1AF-FDD8-4DB1-AD46-19253498E4C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DD2CEF49-6D3C-4F21-9FDB-1CAB267A92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918248-3695-4F7F-A6E4-8F6B517596F0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6E8E8C7-93E7-4F38-B87D-6B90F3F1240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공정조건의 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9F4EADBE-C01F-45F4-AF4E-BEA1CAC7AF88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F0FE414-9CA6-4D9C-BA4D-38A5B28832A1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C93DF-C590-4CD0-8BF3-5DD9ECA0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25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F08E4-F8DC-4E46-AC65-7DE8466CA44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6484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표의 작업자를 선택 후 이 버튼을 클릭할 시 현재 작업장에 작업자가 할당된다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표의 작업자를 선택 후 버튼을 클릭할 시 현재 작업장에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전체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작업장에 할당된 모든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31CDAD-20DD-4114-B5A0-B431288B324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D8C09C88-E20C-4978-8CCD-0064083B3CD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7CB63A-B65F-41C3-96EA-C46C1687B2AE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A15401C8-B22E-4678-AED9-3049AC532155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8174FDC-657B-4C2A-9AEE-E7650CEEC94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388CA7-16D7-4E25-ADE1-90F216EF677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A7A8D9C-5CB5-4941-A088-4141FA5F46F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작업자를 할당하는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E9012B9-1BB0-4350-A272-52B09EE75575}"/>
              </a:ext>
            </a:extLst>
          </p:cNvPr>
          <p:cNvSpPr/>
          <p:nvPr/>
        </p:nvSpPr>
        <p:spPr>
          <a:xfrm>
            <a:off x="26670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8F5FA-7963-41A6-9EC5-CAA3AC75B8E3}"/>
              </a:ext>
            </a:extLst>
          </p:cNvPr>
          <p:cNvSpPr/>
          <p:nvPr/>
        </p:nvSpPr>
        <p:spPr>
          <a:xfrm>
            <a:off x="2667000" y="38361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2F3C8F-8AEB-4262-8609-CDF887F3EEC3}"/>
              </a:ext>
            </a:extLst>
          </p:cNvPr>
          <p:cNvSpPr/>
          <p:nvPr/>
        </p:nvSpPr>
        <p:spPr>
          <a:xfrm>
            <a:off x="2690394" y="45544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DC8A9-4C1F-4406-879F-7E6C704D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26</a:t>
            </a:fld>
            <a:endParaRPr lang="en-US" altLang="ko-KR" spc="12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3412B-D9F4-4D72-8833-9C60594AC9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금형을 선택 후 장착을 클릭하면 금형을 장착할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우측 표에서 장착된 금형을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금형을 탈착할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F0A39E-164D-43A9-8191-201DB07EFBB4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B95F205-3CF6-4155-8309-454BBB75F18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9E1EA0-8D5A-4521-AB80-D3075B944FB5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32F6342B-3662-4D6C-8625-BDD185886F0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F430C1D-7694-441A-AFE4-F0B21DC566B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8C87F-934C-4E0D-90DF-E754B5A3DF5E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F88E856-6664-423D-8B06-1AF60C10B121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금형을 장착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탈착할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519261D-0922-4D17-99E1-3F2F416C3EC8}"/>
              </a:ext>
            </a:extLst>
          </p:cNvPr>
          <p:cNvSpPr/>
          <p:nvPr/>
        </p:nvSpPr>
        <p:spPr>
          <a:xfrm>
            <a:off x="37338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D414CA5-3ED3-4C4F-9E34-7536F9C902B4}"/>
              </a:ext>
            </a:extLst>
          </p:cNvPr>
          <p:cNvSpPr/>
          <p:nvPr/>
        </p:nvSpPr>
        <p:spPr>
          <a:xfrm>
            <a:off x="3733800" y="40329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E6F5-6A91-4DC1-9606-D84D28E9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27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BCD4E-6001-456D-9C3C-4084A497087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작업을 시작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종료하는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DC421-BCC7-422C-8A6E-BFF18287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28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09EDA3-73AA-4C59-8C92-F5448D548A9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39708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8753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시작하면 아래처럼 생산 중 표시가 되고 생산시작 시간이 표시되고 작업을 시작할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EA2F60-B5F2-4872-9891-F8EA5B1244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0" b="25936"/>
          <a:stretch/>
        </p:blipFill>
        <p:spPr>
          <a:xfrm>
            <a:off x="224916" y="5695821"/>
            <a:ext cx="7250607" cy="31703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6D713-5E23-40EB-804B-2FF9139C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29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C1591-DD08-4F6F-B6A4-CF05B32F0DF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14851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F53B-89D4-4628-BF95-C2EC41C42B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</a:t>
            </a:fld>
            <a:endParaRPr lang="en-US" altLang="ko-KR" spc="12" dirty="0"/>
          </a:p>
        </p:txBody>
      </p:sp>
      <p:pic>
        <p:nvPicPr>
          <p:cNvPr id="3" name="그림 2" descr="잔디, 스크린샷, 컴퓨터, 공원이(가) 표시된 사진&#10;&#10;자동 생성된 설명">
            <a:extLst>
              <a:ext uri="{FF2B5EF4-FFF2-40B4-BE49-F238E27FC236}">
                <a16:creationId xmlns:a16="http://schemas.microsoft.com/office/drawing/2014/main" id="{AAF257C2-FBAC-4852-93F2-D62F7416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4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2FB964-17B8-46A3-AFD2-C802C852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580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시작하면 중앙에 생산수량을 입력하라는 화면이 뜹니다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수량입력 후 생산버튼을 누르면 생산이 시작됩니다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55D331E-4965-49EC-AC3F-73AA94E21C0F}"/>
              </a:ext>
            </a:extLst>
          </p:cNvPr>
          <p:cNvSpPr/>
          <p:nvPr/>
        </p:nvSpPr>
        <p:spPr>
          <a:xfrm>
            <a:off x="2459410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2B2BB-00E3-482E-989A-3382C7D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30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B5B9C-6693-4C75-AB44-4A5CABA04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55804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ECD20F-A177-4C70-A357-E7048E6D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149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성형하는 화면이고 생산 도중에는 버튼의 색상이 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생산이 완료되면 실적수량이 올라갑니다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AD48FC-18DB-4006-B2D0-138E4F60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7" b="37474"/>
          <a:stretch/>
        </p:blipFill>
        <p:spPr>
          <a:xfrm>
            <a:off x="64593" y="4267200"/>
            <a:ext cx="7600925" cy="2923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1A6934E-90D8-476E-8075-022CFE3D0E0E}"/>
              </a:ext>
            </a:extLst>
          </p:cNvPr>
          <p:cNvSpPr/>
          <p:nvPr/>
        </p:nvSpPr>
        <p:spPr>
          <a:xfrm>
            <a:off x="64593" y="406608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BF9B-FFA8-49FD-9164-9B7238B6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31</a:t>
            </a:fld>
            <a:endParaRPr lang="en-US" altLang="ko-KR" spc="12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585B3E-A04B-487D-8095-FDC0C28CB41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5336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64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종료하면 아래처럼 생산중지로 돌아가고 생산종료시간이 표시되고 작업을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0D91F2-07D0-4371-BAF9-B6B789A0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1" b="27427"/>
          <a:stretch/>
        </p:blipFill>
        <p:spPr>
          <a:xfrm>
            <a:off x="224916" y="5767739"/>
            <a:ext cx="7250606" cy="278870"/>
          </a:xfrm>
          <a:prstGeom prst="rect">
            <a:avLst/>
          </a:prstGeom>
          <a:ln w="22225" cmpd="sng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54FF2-F096-49F1-9255-80EF94A9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32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35A31-DAC1-43C8-942E-81A0DFA469C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8119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품질 측정값을 등록합니다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87A7E-7530-43EF-9015-E95D6825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33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B43C1-F4AE-4FDB-B1DE-B582982176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133980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3053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항목을 선택하면 우측 표에 선택한 항목에 해당하는 값을 표시합니다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측정한 값을 입력하고 입력버튼을 누르면 입력한 값이 현재 생산하고 있는 품질의 측정값에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측정했던 값을 선택하고 삭제버튼을 누르면 값을 삭제할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6E39E6-B7AF-4E1F-A462-763814CE1221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C6EA6357-C904-48BA-9276-F2DCD4510DF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D404402-6C7E-49E4-8270-232720FE2A0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EDA5746-138B-45CB-A272-E3334C326E1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3011544-58C6-4E76-992E-EA5DF93278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9E89B1-D91B-414C-A381-C5BAB640361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980162A-83D7-4B4A-B1DD-BC8DB19BA18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 측정값을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B662DAB-7784-4011-81FC-AD2BAA607243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96A38E-47B7-49E6-AA84-54F13CA9197B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0FA48-4178-440C-A4AC-FF19A9D9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34</a:t>
            </a:fld>
            <a:endParaRPr lang="en-US" altLang="ko-KR" spc="12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8CF0A-0EF1-40FB-8726-AA026BD49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0618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다음작업을 위해 건조대차를 </a:t>
            </a:r>
            <a:r>
              <a:rPr lang="ko-KR" altLang="en-US" sz="813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로딩하고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현장 마감하는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B8373-4EED-4021-B704-0FA93C9E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35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D67FD-7D00-4D67-A4CF-B15AFA8B40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951470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93345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성형 대차를 선택하고 좌측 표에서 건조대차를 선택하고 옮겨 타기 수량을 입력 후 로딩을 누르면 우측 대차에서 언로딩 후 건조대차에 로딩됩니다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입력한 문자가 포함된 대차명을 검색합니다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467654-D1BA-4E7A-B8E3-69CC73995B57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6B369F74-EA0F-4CD9-9B3D-532D001E874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8CEC09-3ED3-43DC-975A-E86AE534D566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B3C5C14-FC5E-4B02-AB2E-74CE368FBF40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7B5ADB4-6CD5-4B73-A790-D815DC7E8F8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3CE8C8-3D53-40CC-8F9A-CA74745E8D12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CFC78E05-103D-4E12-9424-15FD7D32C206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건조대차에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성형대차에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적재된 제품을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옮겨타기하는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C432BB5-0742-4163-B562-27E5BD78050D}"/>
              </a:ext>
            </a:extLst>
          </p:cNvPr>
          <p:cNvSpPr/>
          <p:nvPr/>
        </p:nvSpPr>
        <p:spPr>
          <a:xfrm>
            <a:off x="2015287" y="37270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58060-6A15-4859-B396-880EA684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36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64486-E30D-48AF-B78D-9A97958FD5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430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b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 작업지시는 작업지시 현황에서 보이지 않습니다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1752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FB144-C0EA-4162-B4DA-18104FDC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37</a:t>
            </a:fld>
            <a:endParaRPr lang="en-US" altLang="ko-KR" spc="12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5413-465D-4272-B3CF-7C4E403928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446093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2AC6DF5-DB09-41A6-9C76-6263C80A7DD1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19B174-BAB2-4BC4-A3E5-8FC21CC7F56A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9F09AB-48C0-4C5E-8987-E570C8745A3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CAF223-72C4-4E92-B23A-A6CFCA51DD2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A9D8C-47BF-4E82-A6BF-1B7C3B26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38</a:t>
            </a:fld>
            <a:endParaRPr lang="en-US" altLang="ko-KR" spc="12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4FF196-9A0A-43BF-9A8D-95367B691B4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39FF8DF-834E-44D3-BE02-82464D89B419}"/>
              </a:ext>
            </a:extLst>
          </p:cNvPr>
          <p:cNvSpPr/>
          <p:nvPr/>
        </p:nvSpPr>
        <p:spPr>
          <a:xfrm>
            <a:off x="59966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E23633-BF3A-432D-B317-F9694022F56C}"/>
              </a:ext>
            </a:extLst>
          </p:cNvPr>
          <p:cNvSpPr/>
          <p:nvPr/>
        </p:nvSpPr>
        <p:spPr>
          <a:xfrm>
            <a:off x="13382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C92D8D4-3663-49FA-9F05-8E39C479A4EB}"/>
              </a:ext>
            </a:extLst>
          </p:cNvPr>
          <p:cNvSpPr/>
          <p:nvPr/>
        </p:nvSpPr>
        <p:spPr>
          <a:xfrm>
            <a:off x="2070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3938D76-EBA3-4465-B95D-A180C0D8A3CC}"/>
              </a:ext>
            </a:extLst>
          </p:cNvPr>
          <p:cNvSpPr/>
          <p:nvPr/>
        </p:nvSpPr>
        <p:spPr>
          <a:xfrm>
            <a:off x="27098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DEB7C6-4B33-47B7-B84E-F67D6519A2FC}"/>
              </a:ext>
            </a:extLst>
          </p:cNvPr>
          <p:cNvSpPr/>
          <p:nvPr/>
        </p:nvSpPr>
        <p:spPr>
          <a:xfrm>
            <a:off x="33956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002A772-73B4-468E-A03A-196525C4F9EE}"/>
              </a:ext>
            </a:extLst>
          </p:cNvPr>
          <p:cNvSpPr/>
          <p:nvPr/>
        </p:nvSpPr>
        <p:spPr>
          <a:xfrm>
            <a:off x="4082537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B0E0E57-1B2A-4BAA-BD1E-C7C7392E0625}"/>
              </a:ext>
            </a:extLst>
          </p:cNvPr>
          <p:cNvSpPr/>
          <p:nvPr/>
        </p:nvSpPr>
        <p:spPr>
          <a:xfrm>
            <a:off x="4737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9A29BF-D6A3-453E-A0FA-016A38DB79C8}"/>
              </a:ext>
            </a:extLst>
          </p:cNvPr>
          <p:cNvSpPr/>
          <p:nvPr/>
        </p:nvSpPr>
        <p:spPr>
          <a:xfrm>
            <a:off x="545902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D0D96E-6E90-43C6-8333-7CA2525AA37D}"/>
              </a:ext>
            </a:extLst>
          </p:cNvPr>
          <p:cNvSpPr/>
          <p:nvPr/>
        </p:nvSpPr>
        <p:spPr>
          <a:xfrm>
            <a:off x="609256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50C2B-420C-4A18-A3F8-18B9F5A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39</a:t>
            </a:fld>
            <a:endParaRPr lang="en-US" altLang="ko-KR" spc="12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A20316-BAC3-4720-946B-7CBD3B19199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F53B-89D4-4628-BF95-C2EC41C42B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</a:t>
            </a:fld>
            <a:endParaRPr lang="en-US" altLang="ko-KR" spc="12" dirty="0"/>
          </a:p>
        </p:txBody>
      </p:sp>
      <p:pic>
        <p:nvPicPr>
          <p:cNvPr id="6" name="그림 5" descr="잔디, 스크린샷, 컴퓨터, 테이블이(가) 표시된 사진&#10;&#10;자동 생성된 설명">
            <a:extLst>
              <a:ext uri="{FF2B5EF4-FFF2-40B4-BE49-F238E27FC236}">
                <a16:creationId xmlns:a16="http://schemas.microsoft.com/office/drawing/2014/main" id="{C075FA2A-90F0-42A3-AAF3-FA457EFA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2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70EFEAD-DD43-4994-B67C-EEDC472C6CC2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843924-D61B-4E44-9AA8-797600CE17CD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80A1DE6-1BF5-407B-ABF8-EF001F858A5E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0E9EA7-0C6D-43AA-91A3-F003DB690C59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8FC35-211F-4CD9-97EC-7218443F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40</a:t>
            </a:fld>
            <a:endParaRPr lang="en-US" altLang="ko-KR" spc="12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B497E2-EDD0-4335-BE27-BD74F9AF225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72904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2537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건조대차와 대차에 적재된 제품을 수를 이용하여 작업지시를 생성합니다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62F3F2-34B1-4AAB-9DE9-2307DA35791D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FE665D24-392C-45F1-920B-AFA1D4B6AF7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D26EB1-BE3E-432F-ACF5-5113AB4AB80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09AA9B7-73DF-4452-A71E-C0EB63A96E18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31640A6-1729-4A74-A25E-D51E13196D2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9F0BC7-1734-43F1-8D16-19A174899A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EFED2EC-4329-4CBC-A5AA-8154EA0E5A1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작업지시를 생성하는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BF825B07-0E17-4845-9A45-C1E353A31AEE}"/>
              </a:ext>
            </a:extLst>
          </p:cNvPr>
          <p:cNvSpPr/>
          <p:nvPr/>
        </p:nvSpPr>
        <p:spPr>
          <a:xfrm>
            <a:off x="5012227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B07B4-F1EF-44A9-8493-5B9FA275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41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9EAC59-B43F-4D8D-95AA-CB0FA28022E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C1C00-EBCB-410A-AF64-A92212E6ADC8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19A4E1A-950D-40F7-8F2D-7548368A15D5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0AD3F5-F399-4447-9714-06964D0718F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F7893D-53FB-4812-84F1-9A3539864C5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DA8CC6-718F-4A43-9C2C-6F9180603213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7AC6-8EA0-47B7-B497-1E114DEC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42</a:t>
            </a:fld>
            <a:endParaRPr lang="en-US" altLang="ko-KR" spc="1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194917-8CC3-42D4-A0CF-DBF8BF1BB91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610333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BF59BE-B5D7-47CA-9CBE-004B557463F9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DC1094-28A4-4143-982F-CF8712D79B7C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C101AE-04D3-4B48-A9BD-143C5C84EE24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4FA80C-0E16-47DF-BCD2-75F9C6D0000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EFE7-30AF-4C5B-BEF9-AE793FF5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43</a:t>
            </a:fld>
            <a:endParaRPr lang="en-US" altLang="ko-KR" spc="12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5B8A15-A64D-4911-9E45-04739CF966C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57360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7154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시작하면 아래와 같이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생산중이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생산시작시간은 제일 처음 작업을 시작한 작업자의 생산시작시간으로 고정되고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생산종료시간은 어느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작업자든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종료할 때마다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B7978D-BD97-49E5-BE37-37F4FFF3E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b="68529"/>
          <a:stretch/>
        </p:blipFill>
        <p:spPr>
          <a:xfrm>
            <a:off x="304800" y="3292239"/>
            <a:ext cx="7029836" cy="27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60A6175-3849-4810-8EE3-E54A631A66B1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1B679-6776-4220-91E8-38BE7358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44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5D8402-D31E-4711-93A6-A0B6DED5EB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27891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옮겨 타기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소성대차와 건조대차를 선택 후 수량 입력 후 옮겨 타기를 클릭하면 소성대차에 건조대차의 제품이 적재되며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적재실적이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D8DC3F-5B93-4876-BEA4-949B7B537E18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6F4697C-3A87-4D1C-99C5-ADA308E61B0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332B5F-972A-42CE-A6AF-A75C52B1F3A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640CF309-C73B-4BC1-80FF-C208AE502FA2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FF9E053-89BB-4D7D-BE63-E33DC66C07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01BA1B-AD63-4EBE-8007-B8FE18E7E50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8E8EB125-F4E5-4327-9C8E-11811E779BB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건조가 끝난 제품을 소성대차로 옮겨 타고 적재 실적을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1DC242B-261E-40E1-B894-FF1FF81706A7}"/>
              </a:ext>
            </a:extLst>
          </p:cNvPr>
          <p:cNvSpPr/>
          <p:nvPr/>
        </p:nvSpPr>
        <p:spPr>
          <a:xfrm>
            <a:off x="2040687" y="3593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636C16-333F-4D68-8809-920F67030D15}"/>
              </a:ext>
            </a:extLst>
          </p:cNvPr>
          <p:cNvSpPr/>
          <p:nvPr/>
        </p:nvSpPr>
        <p:spPr>
          <a:xfrm>
            <a:off x="2037062" y="46026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68910-6435-4DC8-AAC5-E68CC5A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45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8546C3-76F2-49C1-8601-A2B9FB99FB5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ED24-48A6-4187-8882-4A5DD1F7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46</a:t>
            </a:fld>
            <a:endParaRPr lang="en-US" altLang="ko-KR" spc="12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ADCB41-7D9C-4E36-A4B5-1723C203E3C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6929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요입시각이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요출시각이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0938BC-D493-4C41-A118-8EE6D32A7EE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B9CFE71-4A8D-4114-8862-ED68DFA06EEA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6E11980-A6FB-4D8E-8EF3-3742D99FBEB0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95B4D05-C3DA-4C34-8FF3-DB9C134E2E9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6B65450D-82A5-4A31-AD32-C5140221D8B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FC506-038F-4677-86C5-325ABFA0A23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DB25D96-DA3B-47C4-B4A6-4A606C5140F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적재된 소성대차를 요입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요출할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4F6C39-92FE-4C6C-A3E5-59E6A0296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1497" r="17041" b="60039"/>
          <a:stretch/>
        </p:blipFill>
        <p:spPr>
          <a:xfrm>
            <a:off x="141782" y="3429000"/>
            <a:ext cx="6081294" cy="30722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F0C9983-69E0-45F0-AA7B-947F897026D3}"/>
              </a:ext>
            </a:extLst>
          </p:cNvPr>
          <p:cNvSpPr/>
          <p:nvPr/>
        </p:nvSpPr>
        <p:spPr>
          <a:xfrm>
            <a:off x="61722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98140C-87B8-4BDB-9D61-FA3D3E244E0E}"/>
              </a:ext>
            </a:extLst>
          </p:cNvPr>
          <p:cNvSpPr/>
          <p:nvPr/>
        </p:nvSpPr>
        <p:spPr>
          <a:xfrm>
            <a:off x="6168575" y="41432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9E054-BF77-492E-9593-8DF1BD4B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47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734F0-7AD5-4191-9544-333719DAAD8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소성대차로 제품을 구웠지만 문제가 생겼을 경우 문제가 있는 제품을 비웁니다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80493-E115-4D20-B330-07493E286AE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25BA2EA-3167-4DBF-B49E-990F973A37A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7E70DD-2F83-4FA6-8101-30DC285BE2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2D9E3EF-DCA7-4C9D-80E5-0B378723CA3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9CE21E1-F225-435F-8FA0-7EE14C33F6C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6D3B80-FF61-45BC-8923-01F3068C414F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1330B8F7-E590-43B3-A1CC-3F316D91E42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소성에 실패한 소성대차를 비울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98DF334-582A-45CA-A514-010FB9EDF713}"/>
              </a:ext>
            </a:extLst>
          </p:cNvPr>
          <p:cNvSpPr/>
          <p:nvPr/>
        </p:nvSpPr>
        <p:spPr>
          <a:xfrm>
            <a:off x="6172200" y="285734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1F769-2BB5-4B8F-B185-28B1399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48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F1BC30-1E23-4116-ABF7-ADA6C5D719E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4EE0788-52B2-4DB4-B9DB-3A169DB28C05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6E28C3-FC17-4FA1-AA5B-C0E42E3ECF69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643398-0BA7-4E88-B785-535548F5D4A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88CFE7-4D08-4E9F-88E5-62217F544D93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42DEAA-E5FF-43D3-A1F0-1CC37C7AB8AB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F4B2A-E2EE-470F-AB45-4E2C211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49</a:t>
            </a:fld>
            <a:endParaRPr lang="en-US" altLang="ko-KR" spc="1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D1D72C-ABF6-40D3-873A-5212B78B6AF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4171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F53B-89D4-4628-BF95-C2EC41C42B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</a:t>
            </a:fld>
            <a:endParaRPr lang="en-US" altLang="ko-KR" spc="12" dirty="0"/>
          </a:p>
        </p:txBody>
      </p:sp>
      <p:pic>
        <p:nvPicPr>
          <p:cNvPr id="3" name="그림 2" descr="실외, 물, 손바닥, 나무이(가) 표시된 사진&#10;&#10;자동 생성된 설명">
            <a:extLst>
              <a:ext uri="{FF2B5EF4-FFF2-40B4-BE49-F238E27FC236}">
                <a16:creationId xmlns:a16="http://schemas.microsoft.com/office/drawing/2014/main" id="{CF8270BD-3567-40BF-A779-F6A63D48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7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00A201-2567-4C6E-9DA5-FB5865E625D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4B07D-66E3-49B9-98DA-8C9733378DC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CD749-9CDF-4340-8FA9-76C0C03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50</a:t>
            </a:fld>
            <a:endParaRPr lang="en-US" altLang="ko-KR" spc="12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F32A3B-8D58-408A-ABD7-2CA4CEE537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7B8B9DB-7BAF-4596-B038-66FC8F1B3E34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1D59BB-AE35-4EE6-87C2-CF6254F45C37}"/>
              </a:ext>
            </a:extLst>
          </p:cNvPr>
          <p:cNvSpPr/>
          <p:nvPr/>
        </p:nvSpPr>
        <p:spPr>
          <a:xfrm>
            <a:off x="13716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7D646C6-D2AC-4904-816B-E622F13C4FB7}"/>
              </a:ext>
            </a:extLst>
          </p:cNvPr>
          <p:cNvSpPr/>
          <p:nvPr/>
        </p:nvSpPr>
        <p:spPr>
          <a:xfrm>
            <a:off x="2104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967FC3-7F00-40EA-8D33-0477F38AD05A}"/>
              </a:ext>
            </a:extLst>
          </p:cNvPr>
          <p:cNvSpPr/>
          <p:nvPr/>
        </p:nvSpPr>
        <p:spPr>
          <a:xfrm>
            <a:off x="27432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85C9E6E-3017-491C-8755-ECB6D9A80A44}"/>
              </a:ext>
            </a:extLst>
          </p:cNvPr>
          <p:cNvSpPr/>
          <p:nvPr/>
        </p:nvSpPr>
        <p:spPr>
          <a:xfrm>
            <a:off x="34290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B011F4E-05A8-4D04-A88B-7184F7255497}"/>
              </a:ext>
            </a:extLst>
          </p:cNvPr>
          <p:cNvSpPr/>
          <p:nvPr/>
        </p:nvSpPr>
        <p:spPr>
          <a:xfrm>
            <a:off x="4115868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60948E-E880-46FF-998C-01A85F68C385}"/>
              </a:ext>
            </a:extLst>
          </p:cNvPr>
          <p:cNvSpPr/>
          <p:nvPr/>
        </p:nvSpPr>
        <p:spPr>
          <a:xfrm>
            <a:off x="4771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A42D8E-6FC8-41B2-88DE-C93D7D49D2E3}"/>
              </a:ext>
            </a:extLst>
          </p:cNvPr>
          <p:cNvSpPr/>
          <p:nvPr/>
        </p:nvSpPr>
        <p:spPr>
          <a:xfrm>
            <a:off x="549235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574AC07-BB85-4B60-864B-76E5A1FFD4D9}"/>
              </a:ext>
            </a:extLst>
          </p:cNvPr>
          <p:cNvSpPr/>
          <p:nvPr/>
        </p:nvSpPr>
        <p:spPr>
          <a:xfrm>
            <a:off x="612589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2E9C2-373C-4770-991A-C58E736A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51</a:t>
            </a:fld>
            <a:endParaRPr lang="en-US" altLang="ko-KR" spc="12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C18087-2934-4733-9FE0-1333D1CE9CF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84B350-0E60-433C-9867-2C399204E9DE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993140-ED3E-4EB1-A096-7386C1D168CD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9DD3C4-44FA-447E-BB8A-7DF8535B847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E13230-9370-476C-AF44-364DE78B8A9B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BE58-E70C-49BA-A70C-CA59ACD0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52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5F05D9-497F-4C85-A4C7-773D1E5C513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21260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값을 더블클릭하고 선택 후 포장 작업지시를 생성할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74BD75-C629-457F-BF12-FD36F4D7795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E6EC234F-7F24-4B4D-8F06-DD178A18A510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487BB3-55BD-4930-84AE-F92997C64298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EDAB57EC-E43E-46BA-8FFD-F6FBA163E3A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5426CFE-EFEE-440D-9E8E-6D5014F4EC22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4B36D-BC35-44BC-A134-39B68EABEB9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3DF7FF7-41EC-4D46-945F-28B82970D3A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7A61AF1-37DA-4DE6-B5C3-C5F4B4288720}"/>
              </a:ext>
            </a:extLst>
          </p:cNvPr>
          <p:cNvSpPr/>
          <p:nvPr/>
        </p:nvSpPr>
        <p:spPr>
          <a:xfrm>
            <a:off x="5012227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FCE84-A5A6-470E-B473-4C5390E2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53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B642C-7611-4772-A231-95AF4559BA3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FE8C7B5-6636-4DCB-A140-C04F27143F43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DCF645-8422-4C19-89E3-AECF61E217E0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9FEA68-26EC-4D65-AF40-092E5560C31B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2E54D9-F785-4CFC-B0CB-1F7A4B4BE4D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EEEF3-7960-4229-8B31-57D7FA2041C1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4B2C1-F7BB-4F6D-87A6-E47652C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54</a:t>
            </a:fld>
            <a:endParaRPr lang="en-US" altLang="ko-KR" spc="12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1A4F3C-E113-4F51-B235-A8DCD8306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901734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8F35446-B0B1-45BD-87EF-99F4B81F9BED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232B84-974B-488B-8306-F387C5EA304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A4DD9F-4121-4CE5-81E7-6A65DF474E4E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146BE2-E0EE-46F0-95EE-8058AD08B6C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D01A1-69E0-4BFC-B3F2-95BADB04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55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E3092-DA16-4AED-9D5E-F732608A14B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104855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5678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28754B3-CF6B-436B-B3BA-BA105BCC14BE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205F4-328C-4A8E-9CE4-AFACE6A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56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150EC-0BD4-4D27-98AD-211A32E76EC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823874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5615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이미 생성되었던 팔레트를 선택해 인쇄하거나 새로운 팔레트 번호로 팔레트를 인쇄합니다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 생성되었던 팔레트일 경우 수량만 증가시킵니다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F9280C-FD30-4F09-B4A2-86CB31F53D5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68E94D6-A26D-41E0-9816-D7A87CC1BDB1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EAB2AD-819E-4EF7-8A17-2B4CAC42036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CF7C869-3DFF-420B-903F-452E1CE7921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50688366-2F7A-4D75-89BC-E77C3F4D37E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D7A137-6C5A-4486-9A95-55C8AC0B773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CC15281-218A-433F-9515-24254F9139F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A5A07571-5FC5-4A7B-A042-C2C463E955EB}"/>
              </a:ext>
            </a:extLst>
          </p:cNvPr>
          <p:cNvSpPr/>
          <p:nvPr/>
        </p:nvSpPr>
        <p:spPr>
          <a:xfrm>
            <a:off x="501222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01AE7-D962-44F9-B82A-376265F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57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71BFE9-ABD0-4E9B-A7FA-CD9A179167A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9B3A83-2299-498F-BB8B-82CEAF8C0147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D27D28-E9EB-4ADC-A7A9-56272BDACF55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CD1273-4391-4B1E-B36D-D3B8E8C0886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52B795-B7C3-417A-B44B-34A31AD3AFA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8EA49-C400-4908-9E01-F6E74995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58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F7A7E9-F1C1-410D-B071-EC458780AFC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237639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바코드만 재발행 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팔레트를 삭제할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E78820-2A4A-442C-952E-5EE4E3BFA35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B9B400FE-4C45-4C2E-BAA2-ACAF2788A80D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4DED3D-5F83-4E82-B603-658F68C8AE4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0CC6B19-FD27-4028-ACBC-A5299CA3964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025F6DE-B743-454D-B54C-23579F3DECE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96730E-5389-48A9-94ED-EE666310D60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1653831-74C6-46F1-9134-56689FD3EDD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 바코드를 재발행 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1547054-A419-4466-A57E-01DA2CCC0313}"/>
              </a:ext>
            </a:extLst>
          </p:cNvPr>
          <p:cNvSpPr/>
          <p:nvPr/>
        </p:nvSpPr>
        <p:spPr>
          <a:xfrm>
            <a:off x="5012227" y="423850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804818D-4713-4199-A287-C8DE80E280C1}"/>
              </a:ext>
            </a:extLst>
          </p:cNvPr>
          <p:cNvSpPr/>
          <p:nvPr/>
        </p:nvSpPr>
        <p:spPr>
          <a:xfrm>
            <a:off x="5012227" y="4684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2F824-F843-43E5-8038-F9451A74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59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AECE6F-959D-4045-A113-A4DCD109E6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F53B-89D4-4628-BF95-C2EC41C42B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</a:t>
            </a:fld>
            <a:endParaRPr lang="en-US" altLang="ko-KR" spc="12" dirty="0"/>
          </a:p>
        </p:txBody>
      </p:sp>
      <p:pic>
        <p:nvPicPr>
          <p:cNvPr id="3" name="그림 2" descr="스크린샷, 물, 테이블, 앉아있는이(가) 표시된 사진&#10;&#10;자동 생성된 설명">
            <a:extLst>
              <a:ext uri="{FF2B5EF4-FFF2-40B4-BE49-F238E27FC236}">
                <a16:creationId xmlns:a16="http://schemas.microsoft.com/office/drawing/2014/main" id="{56F802DB-2F33-48F0-AC5E-BE408E56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71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B121EF-430C-4CB1-997F-35E64D7EFE3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38C68-71C3-4113-AE80-DF9E17A82EFA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C419E-18FF-4515-B981-66D7F962E9D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377991-E48A-4D3E-A6AB-BA406A3481CF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44EE-0293-4963-98EC-965E28A1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60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87F5A6-1ADF-4F81-B73A-5B2E444C22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956919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4945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소성에서 제작한 제품들을 적재한 대차를 선택해 언로딩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생성된 팔레트 수를 확인합니다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팔레트의 개수가 부족하면 팔레트의 개수가 뜨고 언로딩 할 수 없음을 알립니다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대차의 제품이 문제가 있을 경우 모두 비울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4E5CC0-03FF-47C9-B0F0-385C5E35CE2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272025A2-710F-4BC9-B701-8DBF70D3AF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A666101-A11E-4944-96DE-A061D93E820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96FB9C66-C471-497E-8148-B802188FA73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002BD3C-4814-47E9-88F6-92C213F45DA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F897F2-0334-4641-BB01-599AF23D9D08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E802E9B0-32FD-4374-8B08-30C5DE75992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소성대차의 제품을 언로딩 하면서 포장하는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00F5D11-535C-49B5-826F-CDE82E3D5DF0}"/>
              </a:ext>
            </a:extLst>
          </p:cNvPr>
          <p:cNvSpPr/>
          <p:nvPr/>
        </p:nvSpPr>
        <p:spPr>
          <a:xfrm>
            <a:off x="5012227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DB8BC-F201-4338-9EF9-317506AB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61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8A52D5-01D6-4F95-9C55-51E1BBDF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14854"/>
            <a:ext cx="1537983" cy="1203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78E441E-82A9-4D83-A985-7C745A2F8FB4}"/>
              </a:ext>
            </a:extLst>
          </p:cNvPr>
          <p:cNvSpPr/>
          <p:nvPr/>
        </p:nvSpPr>
        <p:spPr>
          <a:xfrm>
            <a:off x="2995194" y="38259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72F36DD-06CE-4C6E-8568-09B94D793C4F}"/>
              </a:ext>
            </a:extLst>
          </p:cNvPr>
          <p:cNvSpPr/>
          <p:nvPr/>
        </p:nvSpPr>
        <p:spPr>
          <a:xfrm>
            <a:off x="5012227" y="4574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CCED6-C51D-4CBD-AFD7-D657AC21A15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7D290-1958-4804-9462-4260E8D32A80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8CA61C-987D-4CBF-AA8E-40EADB3AFD16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B0D3DA-EB88-49C2-ADAB-2E1EF3123502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E0CB89-3DE3-45EF-A007-74D08677FBAC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1F1BCC-6F79-4DCE-8D6C-21BFA18D4C5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26642-F486-4E5F-A5E7-69C67376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62</a:t>
            </a:fld>
            <a:endParaRPr lang="en-US" altLang="ko-KR" spc="12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58F558-5E02-4359-998F-A8B4A0F5299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02117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FFF068-85E6-43C2-9291-50A1E4D819C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14C4C-FA5A-4BBF-B0F1-07728683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63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F9AD47-C6A9-4CB6-9102-F1FC86DDC1E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38638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바코드 리더기를 연결해 자동으로 입력하거나 찾기로 팔레트를 검색하여 선택하여서 클릭하면 입력된 팔레트가 입고됩니다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D28FB7-631A-44D2-B815-8A134AAD9820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5B73870D-4C8C-46C1-AA4E-79F13A0CF72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3B6604-BA93-4A23-A280-2978910FDF5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A7EF3CE-481D-418C-B088-949611BC6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1BD9C1A-0675-479A-B8BD-D1E444AB0115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0D2204-1FB5-4C4C-97B3-8F3A0F139F7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1CFE400-4293-4746-B566-3D0D31B9C87C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팔레트에 포장된 상자를 창고에 입고하는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E0D6133-9F09-4352-8104-20BD25E49581}"/>
              </a:ext>
            </a:extLst>
          </p:cNvPr>
          <p:cNvSpPr/>
          <p:nvPr/>
        </p:nvSpPr>
        <p:spPr>
          <a:xfrm>
            <a:off x="5012227" y="4724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099D4-A95C-4993-8A31-AFE57CCC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64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EAF83C-4DA8-488D-A6F8-0E1F28947D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E3C90-A381-44D8-87F3-3C4A07F5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65</a:t>
            </a:fld>
            <a:endParaRPr lang="en-US" altLang="ko-KR" spc="12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529C40-8CFC-4EB0-970D-D57D41A84BA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02107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675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5CC0E5-FE77-4FCB-8263-5DC73FA8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66</a:t>
            </a:fld>
            <a:endParaRPr lang="en-US" altLang="ko-KR" spc="12" dirty="0"/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87342C71-BC40-4BF5-9F0C-84938F354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r="91838" b="68502"/>
          <a:stretch/>
        </p:blipFill>
        <p:spPr>
          <a:xfrm>
            <a:off x="346110" y="3221743"/>
            <a:ext cx="573767" cy="2744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09CB019-A5E2-4F1F-A9C9-82B730EC84DE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537115" y="2982325"/>
            <a:ext cx="95879" cy="239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235CF4-F9BB-432E-8EBA-03B3E9F19EF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515652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3223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현장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작업지시는 화면에서 사라진다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1319795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1C49D1-23DB-4F85-A8BD-82914F06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67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890C2-6B82-4E59-827B-1B0E93EAF15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711944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4137935" y="2929413"/>
            <a:ext cx="0" cy="1337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6385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등록된 비가동의 사유를 변경합니다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693180" y="3390420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 변경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693180" y="274154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5E2520-500D-4F4C-9060-783A885624AD}"/>
              </a:ext>
            </a:extLst>
          </p:cNvPr>
          <p:cNvSpPr txBox="1"/>
          <p:nvPr/>
        </p:nvSpPr>
        <p:spPr>
          <a:xfrm>
            <a:off x="3664746" y="2557790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49D45-7899-4EFA-9678-0AC5DA70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68</a:t>
            </a:fld>
            <a:endParaRPr lang="en-US" altLang="ko-KR" spc="12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886E9-D582-48C3-8F11-8D0ECE18AA8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656380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717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사유번경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시스템에서 등록된 비가동의 사유를 변경할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및 상세 분류를 변경할 수 있는 화면입니다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B71700-738A-41C9-BB04-F6DDB1942F4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3479E2EE-F215-4D9C-B804-28844D1485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94ADD68-74FE-41CE-98AA-1418898BE59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AA58CD25-C6A5-4FE0-AFD6-90C4CADB8D8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0DD3D629-225C-4977-912C-51EB262052F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C6863-0CFE-40E1-9C7F-D98577639CC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22657DF1-910F-4E9E-8842-05B1F7AA508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관리자 폼에서 등록된 비가동의 사유를 변경할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F1215B0-C89C-4905-92C0-76D06795EE2C}"/>
              </a:ext>
            </a:extLst>
          </p:cNvPr>
          <p:cNvSpPr/>
          <p:nvPr/>
        </p:nvSpPr>
        <p:spPr>
          <a:xfrm>
            <a:off x="6477000" y="25386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97352-CF40-4D13-B0CC-882D016D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2400" b="0" i="0" kern="1200">
                <a:solidFill>
                  <a:srgbClr val="888888"/>
                </a:solidFill>
                <a:latin typeface="Noto Sans CJK JP Bold"/>
                <a:ea typeface="+mn-ea"/>
                <a:cs typeface="Noto Sans CJK JP Bold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69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A241A7C-5151-4856-8058-F4D3A067C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29000"/>
            <a:ext cx="3132185" cy="1785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50BC778-B9C0-4FD2-B18A-68324A6804FE}"/>
              </a:ext>
            </a:extLst>
          </p:cNvPr>
          <p:cNvSpPr/>
          <p:nvPr/>
        </p:nvSpPr>
        <p:spPr>
          <a:xfrm>
            <a:off x="1852194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2257CB-997A-47C9-8D1D-70D14E8BB33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2091C5-27A8-4185-97EB-778B490D78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</a:t>
            </a:fld>
            <a:endParaRPr lang="en-US" altLang="ko-KR" spc="12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1BCC3FA-F929-40A5-9A49-A93CD7C1ED46}"/>
              </a:ext>
            </a:extLst>
          </p:cNvPr>
          <p:cNvSpPr txBox="1"/>
          <p:nvPr/>
        </p:nvSpPr>
        <p:spPr>
          <a:xfrm>
            <a:off x="685800" y="1457849"/>
            <a:ext cx="8534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solidFill>
                  <a:srgbClr val="F8F8F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endParaRPr lang="ko-KR" altLang="en-US" sz="16600" dirty="0">
              <a:solidFill>
                <a:srgbClr val="F8F8F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06267" y="1066800"/>
            <a:ext cx="280670" cy="91066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5850" b="1" spc="-878" dirty="0">
                <a:solidFill>
                  <a:srgbClr val="2C4A9E"/>
                </a:solidFill>
                <a:latin typeface="Arial"/>
                <a:cs typeface="Arial"/>
              </a:rPr>
              <a:t>“</a:t>
            </a:r>
            <a:endParaRPr sz="5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2553315"/>
            <a:ext cx="6705600" cy="335060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 marR="4128" indent="190381">
              <a:lnSpc>
                <a:spcPct val="127800"/>
              </a:lnSpc>
              <a:spcBef>
                <a:spcPts val="81"/>
              </a:spcBef>
            </a:pPr>
            <a:r>
              <a:rPr lang="ko-KR" altLang="en-US" spc="-134" dirty="0">
                <a:solidFill>
                  <a:srgbClr val="7E7E7E"/>
                </a:solidFill>
                <a:latin typeface="WenQuanYi Micro Hei"/>
                <a:cs typeface="WenQuanYi Micro Hei"/>
              </a:rPr>
              <a:t>해당  매뉴얼은 건축자재  공정 중 벽돌 공정을 예시로 한 매뉴얼입니다</a:t>
            </a:r>
            <a:r>
              <a:rPr lang="en-US" altLang="ko-KR" spc="-134" dirty="0">
                <a:solidFill>
                  <a:srgbClr val="7E7E7E"/>
                </a:solidFill>
                <a:latin typeface="WenQuanYi Micro Hei"/>
                <a:cs typeface="WenQuanYi Micro Hei"/>
              </a:rPr>
              <a:t>.</a:t>
            </a:r>
            <a:endParaRPr dirty="0">
              <a:latin typeface="WenQuanYi Micro Hei"/>
              <a:cs typeface="WenQuanYi Micro 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3498" y="3639922"/>
            <a:ext cx="259001" cy="259001"/>
          </a:xfrm>
          <a:custGeom>
            <a:avLst/>
            <a:gdLst/>
            <a:ahLst/>
            <a:cxnLst/>
            <a:rect l="l" t="t" r="r" b="b"/>
            <a:pathLst>
              <a:path w="318770" h="318770">
                <a:moveTo>
                  <a:pt x="0" y="0"/>
                </a:moveTo>
                <a:lnTo>
                  <a:pt x="318770" y="318769"/>
                </a:lnTo>
              </a:path>
              <a:path w="318770" h="318770">
                <a:moveTo>
                  <a:pt x="0" y="318769"/>
                </a:moveTo>
                <a:lnTo>
                  <a:pt x="31877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2091C5-27A8-4185-97EB-778B490D78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</a:t>
            </a:fld>
            <a:endParaRPr lang="en-US" altLang="ko-KR" spc="1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58C8F-C524-450C-A438-F30903561776}"/>
              </a:ext>
            </a:extLst>
          </p:cNvPr>
          <p:cNvSpPr txBox="1"/>
          <p:nvPr/>
        </p:nvSpPr>
        <p:spPr>
          <a:xfrm>
            <a:off x="4396198" y="4191000"/>
            <a:ext cx="1372601" cy="2238004"/>
          </a:xfrm>
          <a:prstGeom prst="rect">
            <a:avLst/>
          </a:prstGeom>
          <a:noFill/>
        </p:spPr>
        <p:txBody>
          <a:bodyPr vert="wordArtVert" wrap="square" lIns="72000" spcCol="144000" rtlCol="0" anchor="ctr" anchorCtr="0">
            <a:no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kern="600" spc="-500" dirty="0">
                <a:ln w="12700" cap="sq">
                  <a:solidFill>
                    <a:srgbClr val="2C479E"/>
                  </a:solidFill>
                </a:ln>
                <a:solidFill>
                  <a:srgbClr val="2C479E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</a:t>
            </a:r>
            <a:endParaRPr lang="en-US" altLang="ko-KR" sz="1050" b="1" kern="600" spc="-500" dirty="0">
              <a:ln w="12700" cap="sq">
                <a:solidFill>
                  <a:srgbClr val="2C479E"/>
                </a:solidFill>
              </a:ln>
              <a:solidFill>
                <a:srgbClr val="2C479E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kern="600" spc="-500" dirty="0">
                <a:ln w="12700" cap="sq">
                  <a:solidFill>
                    <a:srgbClr val="2C479E"/>
                  </a:solidFill>
                </a:ln>
                <a:solidFill>
                  <a:srgbClr val="2C479E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</a:t>
            </a:r>
            <a:endParaRPr lang="en-US" altLang="ko-KR" sz="1050" b="1" kern="600" spc="-500" dirty="0">
              <a:ln w="12700" cap="sq">
                <a:solidFill>
                  <a:srgbClr val="2C479E"/>
                </a:solidFill>
              </a:ln>
              <a:solidFill>
                <a:srgbClr val="2C479E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kern="600" spc="-500" dirty="0">
                <a:ln w="12700" cap="sq">
                  <a:solidFill>
                    <a:srgbClr val="2C479E"/>
                  </a:solidFill>
                </a:ln>
                <a:solidFill>
                  <a:srgbClr val="2C479E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</a:t>
            </a:r>
            <a:endParaRPr lang="en-US" altLang="ko-KR" sz="1050" b="1" kern="600" spc="-500" dirty="0">
              <a:ln w="12700" cap="sq">
                <a:solidFill>
                  <a:srgbClr val="2C479E"/>
                </a:solidFill>
              </a:ln>
              <a:solidFill>
                <a:srgbClr val="2C479E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kern="600" spc="-500" dirty="0">
                <a:ln w="12700" cap="sq">
                  <a:solidFill>
                    <a:srgbClr val="2C479E"/>
                  </a:solidFill>
                </a:ln>
                <a:solidFill>
                  <a:srgbClr val="2C479E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K</a:t>
            </a:r>
            <a:endParaRPr lang="ko-KR" altLang="en-US" sz="1050" b="1" kern="600" spc="-500" dirty="0">
              <a:ln w="12700" cap="sq">
                <a:solidFill>
                  <a:srgbClr val="2C479E"/>
                </a:solidFill>
              </a:ln>
              <a:solidFill>
                <a:srgbClr val="2C479E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5AB654-80E2-46DE-9099-658C1E2AC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C2F8F0-1589-4821-B197-4447E77EAB0A}"/>
              </a:ext>
            </a:extLst>
          </p:cNvPr>
          <p:cNvSpPr txBox="1"/>
          <p:nvPr/>
        </p:nvSpPr>
        <p:spPr>
          <a:xfrm>
            <a:off x="4572000" y="4114800"/>
            <a:ext cx="1372601" cy="2238004"/>
          </a:xfrm>
          <a:prstGeom prst="rect">
            <a:avLst/>
          </a:prstGeom>
          <a:noFill/>
        </p:spPr>
        <p:txBody>
          <a:bodyPr vert="wordArtVert" wrap="square" lIns="72000" spcCol="144000" rtlCol="0" anchor="ctr" anchorCtr="0">
            <a:no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05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신소연</a:t>
            </a:r>
            <a:endParaRPr lang="en-US" altLang="ko-KR" sz="1050" b="1" kern="600" dirty="0">
              <a:ln w="12700" cap="sq">
                <a:noFill/>
              </a:ln>
              <a:solidFill>
                <a:srgbClr val="4D4D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05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박상인</a:t>
            </a:r>
            <a:endParaRPr lang="en-US" altLang="ko-KR" sz="1050" b="1" kern="600" dirty="0">
              <a:ln w="12700" cap="sq">
                <a:noFill/>
              </a:ln>
              <a:solidFill>
                <a:srgbClr val="4D4D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05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오휘석</a:t>
            </a:r>
            <a:endParaRPr lang="en-US" altLang="ko-KR" sz="1050" b="1" kern="600" dirty="0">
              <a:ln w="12700" cap="sq">
                <a:noFill/>
              </a:ln>
              <a:solidFill>
                <a:srgbClr val="4D4D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050" b="1" kern="600" dirty="0">
                <a:ln w="12700" cap="sq">
                  <a:noFill/>
                </a:ln>
                <a:solidFill>
                  <a:srgbClr val="4D4D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김상영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3479</Words>
  <Application>Microsoft Office PowerPoint</Application>
  <PresentationFormat>A4 용지(210x297mm)</PresentationFormat>
  <Paragraphs>1320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Microsoft GothicNeo</vt:lpstr>
      <vt:lpstr>Microsoft GothicNeo Light</vt:lpstr>
      <vt:lpstr>Noto Sans CJK JP Bold</vt:lpstr>
      <vt:lpstr>UnDinaru</vt:lpstr>
      <vt:lpstr>WenQuanYi Micro Hei</vt:lpstr>
      <vt:lpstr>맑은 고딕</vt:lpstr>
      <vt:lpstr>Arial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신소연</cp:lastModifiedBy>
  <cp:revision>58</cp:revision>
  <dcterms:created xsi:type="dcterms:W3CDTF">2020-02-20T07:21:29Z</dcterms:created>
  <dcterms:modified xsi:type="dcterms:W3CDTF">2020-02-24T04:59:44Z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